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311" r:id="rId7"/>
    <p:sldId id="306" r:id="rId8"/>
    <p:sldId id="262" r:id="rId9"/>
    <p:sldId id="264" r:id="rId10"/>
    <p:sldId id="265" r:id="rId11"/>
    <p:sldId id="307" r:id="rId12"/>
    <p:sldId id="283" r:id="rId13"/>
    <p:sldId id="266" r:id="rId14"/>
    <p:sldId id="267" r:id="rId15"/>
    <p:sldId id="268" r:id="rId16"/>
    <p:sldId id="308" r:id="rId17"/>
    <p:sldId id="312" r:id="rId18"/>
    <p:sldId id="269" r:id="rId19"/>
    <p:sldId id="309" r:id="rId20"/>
    <p:sldId id="278" r:id="rId21"/>
    <p:sldId id="314" r:id="rId22"/>
    <p:sldId id="270" r:id="rId23"/>
    <p:sldId id="310" r:id="rId24"/>
    <p:sldId id="279" r:id="rId25"/>
    <p:sldId id="276" r:id="rId26"/>
    <p:sldId id="315" r:id="rId27"/>
    <p:sldId id="272" r:id="rId28"/>
    <p:sldId id="291" r:id="rId29"/>
    <p:sldId id="292" r:id="rId30"/>
    <p:sldId id="293" r:id="rId31"/>
    <p:sldId id="294" r:id="rId32"/>
    <p:sldId id="297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808F-B9C7-4AA5-BE37-2ADFE897FA0E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91AE-2E0F-42D5-9F35-19B63A77D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6D945-DFBB-4CE9-9F9C-A2499A3F50D6}" type="slidenum">
              <a:rPr lang="ru-RU"/>
              <a:pPr/>
              <a:t>35</a:t>
            </a:fld>
            <a:endParaRPr lang="ru-RU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A61318B0-6EC2-4992-B51E-C05A8B7629B1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52F-4BAD-46D4-899F-A16BEB0F4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A2F4-D6DB-440C-AA50-3A257DE3CAE7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catalog.aspx?CatalogId=276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andart.edu.ru/catalog.aspx?CatalogId=53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-learn.narod.ru/howlearn.htm" TargetMode="External"/><Relationship Id="rId3" Type="http://schemas.openxmlformats.org/officeDocument/2006/relationships/hyperlink" Target="http://www.standart.edu.ru/" TargetMode="External"/><Relationship Id="rId7" Type="http://schemas.openxmlformats.org/officeDocument/2006/relationships/hyperlink" Target="http://www.uchportal.ru/publ/12-1-0-242" TargetMode="External"/><Relationship Id="rId12" Type="http://schemas.openxmlformats.org/officeDocument/2006/relationships/hyperlink" Target="http://lchool.narod.ru/UD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g.1september.ru/view_article.php?ID=200901909" TargetMode="External"/><Relationship Id="rId11" Type="http://schemas.openxmlformats.org/officeDocument/2006/relationships/hyperlink" Target="http://ciot-anapa.ru/teachers/4-innovation/72-razv-univers-uch-dejstv.html" TargetMode="External"/><Relationship Id="rId5" Type="http://schemas.openxmlformats.org/officeDocument/2006/relationships/hyperlink" Target="http://fgos.isiorao.ru/" TargetMode="External"/><Relationship Id="rId10" Type="http://schemas.openxmlformats.org/officeDocument/2006/relationships/hyperlink" Target="http://usndr.com/ru/mail_link_tracker?hash=3NegUTDobl3O31FB815axvGyHmAsIdxsdlTWTwBkFJ1U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revolution.allbest.ru/pedagogics/00187627_0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143240" y="2071678"/>
            <a:ext cx="552927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УНИВЕРСАЛЬНЫЕ УЧЕБНЫЕ ДЕЙСТВИЯ на уроках английского языка</a:t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начальной школе</a:t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68" y="666201"/>
            <a:ext cx="2879172" cy="44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Кузнецова Елена Анатольевна, учитель английского языка МОУ СОШ № 9</a:t>
            </a:r>
          </a:p>
          <a:p>
            <a:r>
              <a:rPr lang="ru-RU" dirty="0" smtClean="0"/>
              <a:t> г. Читы Забайкальского края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105400" cy="1447800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УУД =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017713"/>
            <a:ext cx="91440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ЧТО?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Построение индивидуальных жизненных смыслов и жизненных планов во временной перспективе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КАК?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Действие смыслообразования = установления связи между целью учебной деятельности и тем, ради чего она осуществляется.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Действие нравственно-этического оценивания усваиваемого содержания, исходя из социальных и личностных ценностей.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105400" cy="1447800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УУД =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017713"/>
            <a:ext cx="91440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ЧТО?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Построение индивидуальных жизненных смыслов и жизненных планов во временной перспективе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КАК?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Действие смыслообразования = установления связи между целью учебной деятельности и тем, ради чего она осуществляется.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Действие нравственно-этического оценивания усваиваемого содержания, исходя из социальных и личностных ценностей.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28572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ценностно-смысловая, нравственная,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ориентация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105400" cy="1447800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УУД 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050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Мотивация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 хочу и буду знать, потому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что…</a:t>
            </a: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Зачем мне надо читать, слушать и понимать, писать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говорить по-английски?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чем я хочу и могу прочитать, рассказать, написать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по-английски?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pic>
        <p:nvPicPr>
          <p:cNvPr id="6" name="Рисунок 5" descr="LETS%20SPEAK%20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5" y="2786058"/>
            <a:ext cx="1368187" cy="2071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ценностно-смысловая, нравственная,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ориентация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410200" cy="1325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 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600200"/>
            <a:ext cx="9144000" cy="421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целеполагание</a:t>
            </a:r>
            <a:r>
              <a:rPr lang="ru-RU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постановка учебной задачи на основе соотнесения того, что уже известно и усвоено учащимся, и того, что еще неизвестно;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</a:t>
            </a:r>
            <a:r>
              <a:rPr lang="ru-RU" sz="2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определение последовательности промежуточных целей с учетом конечного результата; составление плана и последовательности действий</a:t>
            </a:r>
            <a:r>
              <a:rPr lang="ru-RU" sz="3000" smtClean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прогнозирование</a:t>
            </a:r>
            <a:r>
              <a:rPr lang="ru-RU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предвосхищение результата и уровня усвоения, его временных характеристик; 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5867400" cy="1325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  </a:t>
            </a:r>
            <a:endParaRPr lang="ru-RU" sz="320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447800"/>
            <a:ext cx="8991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форме сличения способа действия и его результата с заданным эталоном с целью обнаружения отклонений и отличий от эталона;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коррекция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внесение необходимых дополнений и корректив в план и способ действия в случае расхождения эталона, реального действия и его продукта;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оценка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выделение и осознание учащимся того что уже усвоено и что еще подлежит усвоению, осознание качества и уровня усвоения; 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4953000" cy="1325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89125"/>
            <a:ext cx="8955088" cy="4968875"/>
          </a:xfrm>
        </p:spPr>
        <p:txBody>
          <a:bodyPr/>
          <a:lstStyle/>
          <a:p>
            <a:pPr indent="14288" eaLnBrk="1" hangingPunct="1">
              <a:lnSpc>
                <a:spcPct val="90000"/>
              </a:lnSpc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волевая саморегуляция 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способность 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к мобилизации сил и энергии; </a:t>
            </a:r>
          </a:p>
          <a:p>
            <a:pPr indent="14288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к волевому усилию выбора в ситуации конфликта ;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к преодолению препятствий;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эмоциональная устойчивость к стрессам и фрустрации; 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эффективные стратегии совладания с трудными жизненными ситуациями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4953000" cy="1325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89125"/>
            <a:ext cx="8955088" cy="4968875"/>
          </a:xfrm>
        </p:spPr>
        <p:txBody>
          <a:bodyPr/>
          <a:lstStyle/>
          <a:p>
            <a:pPr indent="14288" eaLnBrk="1" hangingPunct="1">
              <a:lnSpc>
                <a:spcPct val="90000"/>
              </a:lnSpc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волевая саморегуляция 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способность 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к мобилизации сил и энергии; </a:t>
            </a:r>
          </a:p>
          <a:p>
            <a:pPr indent="14288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к волевому усилию выбора в ситуации конфликта ;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к преодолению препятствий;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эмоциональная устойчивость к стрессам и фрустрации; </a:t>
            </a:r>
          </a:p>
          <a:p>
            <a:pPr indent="142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эффективные стратегии совладания с трудными жизненными ситуациями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2286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учебной деятельности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4953000" cy="1325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89125"/>
            <a:ext cx="4267200" cy="4968875"/>
          </a:xfrm>
        </p:spPr>
        <p:txBody>
          <a:bodyPr/>
          <a:lstStyle/>
          <a:p>
            <a:pPr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Целеполагание 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Прогнозирование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Коррекция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Оценка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Волевая </a:t>
            </a:r>
            <a:r>
              <a:rPr lang="ru-RU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саморегуляция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724400" y="2286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учебной деятельности </a:t>
            </a:r>
            <a:endParaRPr lang="ru-RU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58" y="2214554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Зачем?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какой последовательности?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Где необходимо?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Правильно ли?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исправить?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Вот так хорошо, правильно!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Сосредоточился и еще раз</a:t>
            </a:r>
            <a:r>
              <a:rPr lang="ru-RU" sz="2400" dirty="0"/>
              <a:t>!</a:t>
            </a:r>
          </a:p>
        </p:txBody>
      </p:sp>
      <p:pic>
        <p:nvPicPr>
          <p:cNvPr id="7" name="Рисунок 6" descr="LETS%20SPEAK%20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3571876"/>
            <a:ext cx="136818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791200" cy="1325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 УУД =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8839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ru-RU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общеучебные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определение познавательной цели, информационный поиск, знаково-символические действия, структурирование знаний, рефлексия, контроль и оценка процесса и результатов деятельности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742950" indent="-742950"/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знаково-символические –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кодирование, декодирование, моделирование;</a:t>
            </a:r>
          </a:p>
          <a:p>
            <a:pPr marL="742950" indent="-742950"/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логические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анализ, синтез, сравнение, классификация, установление причинно-следственных связей, выдвижение гипотез и их обоснование;</a:t>
            </a:r>
            <a:endParaRPr lang="ru-RU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/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постановка и решение проблем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формулирование проблемы и самостоятельное создание способов решения  творческого и поискового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791200" cy="1325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 УУД =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ru-RU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общеучебные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определение познавательной цели, информационный поиск, знаково-символические действия, структурирование знаний, рефлексия, контроль и оценка процесса и результатов деятельности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742950" indent="-742950"/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знаково-символические –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кодирование, декодирование, моделирование;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/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логические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анализ, синтез, сравнение, классификация, установление причинно-следственных связей, выдвижение гипотез и их обоснование;</a:t>
            </a:r>
            <a:endParaRPr lang="ru-RU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/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постановка и решение проблем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формулирование проблемы и самостоятельное создание способов решения  творческого и поискового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/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2286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информацией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429000" cy="52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2400" y="5867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http://standart.edu.ru/catalog.aspx?CatalogId=2769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6324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http://standart.edu.ru/catalog.aspx?CatalogId=533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0"/>
            <a:ext cx="5410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Ценностные ориентиры начального </a:t>
            </a:r>
            <a:r>
              <a:rPr lang="ru-RU" dirty="0" smtClean="0"/>
              <a:t>образования</a:t>
            </a:r>
          </a:p>
          <a:p>
            <a:r>
              <a:rPr lang="ru-RU" dirty="0"/>
              <a:t>Цели, задачи и направления развития</a:t>
            </a:r>
          </a:p>
          <a:p>
            <a:r>
              <a:rPr lang="ru-RU" dirty="0"/>
              <a:t>начального </a:t>
            </a:r>
            <a:r>
              <a:rPr lang="ru-RU" dirty="0" smtClean="0"/>
              <a:t>образования</a:t>
            </a:r>
          </a:p>
          <a:p>
            <a:r>
              <a:rPr lang="ru-RU" dirty="0"/>
              <a:t>Проблема преемственности</a:t>
            </a:r>
          </a:p>
          <a:p>
            <a:r>
              <a:rPr lang="ru-RU" dirty="0"/>
              <a:t>образовательного процесса в школе</a:t>
            </a:r>
          </a:p>
          <a:p>
            <a:r>
              <a:rPr lang="ru-RU" dirty="0"/>
              <a:t>и психологические трудности перехода</a:t>
            </a:r>
          </a:p>
          <a:p>
            <a:r>
              <a:rPr lang="ru-RU" dirty="0"/>
              <a:t>с одной ступени образования на </a:t>
            </a:r>
            <a:r>
              <a:rPr lang="ru-RU" dirty="0" smtClean="0"/>
              <a:t>другую</a:t>
            </a:r>
          </a:p>
          <a:p>
            <a:r>
              <a:rPr lang="ru-RU" dirty="0"/>
              <a:t>Методологические принципы разработки</a:t>
            </a:r>
          </a:p>
          <a:p>
            <a:r>
              <a:rPr lang="ru-RU" dirty="0"/>
              <a:t>концепции развития </a:t>
            </a:r>
            <a:r>
              <a:rPr lang="ru-RU" dirty="0" smtClean="0"/>
              <a:t> УУД для </a:t>
            </a:r>
            <a:r>
              <a:rPr lang="ru-RU" dirty="0"/>
              <a:t>начальной </a:t>
            </a:r>
            <a:r>
              <a:rPr lang="ru-RU" dirty="0" smtClean="0"/>
              <a:t>школы</a:t>
            </a:r>
          </a:p>
          <a:p>
            <a:r>
              <a:rPr lang="ru-RU" dirty="0"/>
              <a:t>Понятие «универсальные учебные действия</a:t>
            </a:r>
            <a:r>
              <a:rPr lang="ru-RU" dirty="0" smtClean="0"/>
              <a:t>»</a:t>
            </a:r>
          </a:p>
          <a:p>
            <a:r>
              <a:rPr lang="ru-RU" dirty="0"/>
              <a:t>Виды </a:t>
            </a:r>
            <a:r>
              <a:rPr lang="ru-RU" dirty="0" smtClean="0"/>
              <a:t>УУД</a:t>
            </a:r>
          </a:p>
          <a:p>
            <a:r>
              <a:rPr lang="ru-RU" dirty="0"/>
              <a:t>Возрастные особенности развития личностных</a:t>
            </a:r>
          </a:p>
          <a:p>
            <a:r>
              <a:rPr lang="ru-RU" dirty="0" smtClean="0"/>
              <a:t>УУД у </a:t>
            </a:r>
            <a:r>
              <a:rPr lang="ru-RU" dirty="0"/>
              <a:t>младших </a:t>
            </a:r>
            <a:r>
              <a:rPr lang="ru-RU" dirty="0" smtClean="0"/>
              <a:t>школьников</a:t>
            </a:r>
          </a:p>
          <a:p>
            <a:r>
              <a:rPr lang="ru-RU" dirty="0"/>
              <a:t>Возрастные особенности развития </a:t>
            </a:r>
            <a:r>
              <a:rPr lang="ru-RU" dirty="0" smtClean="0"/>
              <a:t>регулятивных УУД </a:t>
            </a:r>
            <a:r>
              <a:rPr lang="ru-RU" dirty="0"/>
              <a:t>у </a:t>
            </a:r>
            <a:r>
              <a:rPr lang="ru-RU" dirty="0" smtClean="0"/>
              <a:t>младших школьников</a:t>
            </a:r>
          </a:p>
          <a:p>
            <a:r>
              <a:rPr lang="ru-RU" dirty="0"/>
              <a:t>Возрастные особенности развития</a:t>
            </a:r>
          </a:p>
          <a:p>
            <a:r>
              <a:rPr lang="ru-RU" dirty="0" smtClean="0"/>
              <a:t>Познавательных УУД у </a:t>
            </a:r>
            <a:r>
              <a:rPr lang="ru-RU" dirty="0"/>
              <a:t>младших </a:t>
            </a:r>
            <a:r>
              <a:rPr lang="ru-RU" dirty="0" smtClean="0"/>
              <a:t>школьников</a:t>
            </a:r>
          </a:p>
          <a:p>
            <a:r>
              <a:rPr lang="ru-RU" dirty="0"/>
              <a:t>Возрастные особенности развития</a:t>
            </a:r>
          </a:p>
          <a:p>
            <a:r>
              <a:rPr lang="ru-RU" dirty="0" smtClean="0"/>
              <a:t>Коммуникативных УУД </a:t>
            </a:r>
            <a:r>
              <a:rPr lang="ru-RU" dirty="0"/>
              <a:t>у младших </a:t>
            </a:r>
            <a:r>
              <a:rPr lang="ru-RU" dirty="0" smtClean="0"/>
              <a:t>школьников</a:t>
            </a:r>
          </a:p>
          <a:p>
            <a:r>
              <a:rPr lang="ru-RU" dirty="0" smtClean="0"/>
              <a:t>Типовые задачи и методики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791200" cy="1325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 УУД =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638800" y="2286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информацией</a:t>
            </a:r>
            <a:endParaRPr lang="ru-RU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1428736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Какие слова/выражения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используют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англичане,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чтобы…</a:t>
            </a: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Какую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информацию мне надо использовать, чтобы…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из прочитанного, услышанного я использую для…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Какие слова и выражения я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использую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для…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Почему я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пишу,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говорю это слово, предложение?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я пытаюсь доказать?</a:t>
            </a:r>
          </a:p>
        </p:txBody>
      </p:sp>
      <p:pic>
        <p:nvPicPr>
          <p:cNvPr id="5" name="Рисунок 4" descr="LETS%20SPEAK%20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7" y="3929066"/>
            <a:ext cx="1792797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Знаково-символические действия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моделирование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71448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I         am      a boy </a:t>
            </a:r>
            <a:endParaRPr lang="ru-RU" sz="3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714620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00496" y="2643182"/>
            <a:ext cx="785818" cy="50006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2132" y="2643182"/>
            <a:ext cx="114300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3500438"/>
            <a:ext cx="72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I          play       football </a:t>
            </a:r>
            <a:endParaRPr lang="ru-RU" sz="3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500570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14810" y="4429132"/>
            <a:ext cx="92869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86446" y="4429132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514351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    you       play      football?</a:t>
            </a:r>
            <a:endParaRPr lang="ru-RU" sz="3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57224" y="6072206"/>
            <a:ext cx="785818" cy="50006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6143644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214810" y="6072206"/>
            <a:ext cx="92869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6072206"/>
            <a:ext cx="128588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72396" y="6072206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562600" cy="1325563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 УУД =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182880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ЧТО?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- Учет позиции других людей, умение слушать и слышать, вступать в диалог, участвовать в коллективном обсуждении проблем.</a:t>
            </a:r>
          </a:p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КАК?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– Определение цели, функций участников, способов взаимодействия;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постановка вопросов;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разрешение конфликтов;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управление поведением партнёра;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умение четко выражать свои мысли в соответствии с задачами и условиями коммуникации;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владение монологической и диалогической формами речи в соответствии с грамматическими и синтаксическими нормами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562600" cy="1325563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 УУД =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182880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ЧТО?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- Учет позиции других людей, умение слушать и слышать, вступать в диалог, участвовать в коллективном обсуждении проблем.</a:t>
            </a:r>
          </a:p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КАК?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– Определение цели, функций участников, способов взаимодействия;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постановка вопросов;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разрешение конфликтов;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управление поведением партнёра;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умение четко выражать свои мысли в соответствии с задачами и условиями коммуникации;</a:t>
            </a:r>
          </a:p>
          <a:p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         - владение монологической и диалогической формами речи в соответствии с грамматическими и синтаксическими нормами языка.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компетентность, коммуникативное взаимодействие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5562600" cy="1325563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 УУД =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257800" y="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компетентность, коммуникативное взаимодействие </a:t>
            </a:r>
            <a:endParaRPr lang="ru-RU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2860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Я думаю, что…</a:t>
            </a: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Я тебя понимаю и согласен (не согласен), что…</a:t>
            </a: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могли бы вы помочь…</a:t>
            </a: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Извините, где, что, когда…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4071942"/>
            <a:ext cx="3214710" cy="24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038600" y="304800"/>
            <a:ext cx="495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Verdana" pitchFamily="34" charset="0"/>
                <a:ea typeface="Verdana" pitchFamily="34" charset="0"/>
                <a:cs typeface="Verdana" pitchFamily="34" charset="0"/>
              </a:rPr>
              <a:t>Умение ставить разумные вопросы есть уже важный необходимый признак ума и проницательности</a:t>
            </a:r>
          </a:p>
          <a:p>
            <a:pPr algn="r"/>
            <a:r>
              <a:rPr lang="ru-RU" sz="2000" b="1" i="1">
                <a:latin typeface="Verdana" pitchFamily="34" charset="0"/>
                <a:ea typeface="Verdana" pitchFamily="34" charset="0"/>
                <a:cs typeface="Verdana" pitchFamily="34" charset="0"/>
              </a:rPr>
              <a:t> Кант.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28600" y="1828800"/>
            <a:ext cx="868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Мы задаем вопрос, чтобы получить новую информацию в виде ответа. Только тот, кто правильно задает вопрос, получает нужный ответ. </a:t>
            </a:r>
          </a:p>
          <a:p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При помощи вопросов возможно: </a:t>
            </a:r>
          </a:p>
          <a:p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1. направить процесс получения и передачи информации в русло, соответствующее 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вашим 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планам и пожеланиям; </a:t>
            </a:r>
          </a:p>
          <a:p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2. наметить дальнейшие действия;</a:t>
            </a:r>
          </a:p>
          <a:p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3. изменить значение полученной информации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screen"/>
          <a:srcRect l="4412"/>
          <a:stretch>
            <a:fillRect/>
          </a:stretch>
        </p:blipFill>
        <p:spPr bwMode="auto">
          <a:xfrm>
            <a:off x="4229454" y="1214422"/>
            <a:ext cx="49145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071547"/>
            <a:ext cx="3949634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над ошибками </a:t>
            </a:r>
            <a:endParaRPr lang="ru-RU" sz="4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143512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Brian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Abbs</a:t>
            </a:r>
            <a:endParaRPr lang="en-US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Ingrid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Freebairn</a:t>
            </a:r>
            <a:endParaRPr lang="en-US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Blueprint Upper Intermediate</a:t>
            </a: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Workbook</a:t>
            </a: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Longman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500438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</a:t>
            </a:r>
            <a:r>
              <a:rPr lang="en-US" dirty="0" smtClean="0"/>
              <a:t> = wrong word</a:t>
            </a:r>
          </a:p>
          <a:p>
            <a:r>
              <a:rPr lang="en-US" dirty="0" smtClean="0"/>
              <a:t>prep. =preposition</a:t>
            </a:r>
          </a:p>
          <a:p>
            <a:r>
              <a:rPr lang="en-US" dirty="0" smtClean="0"/>
              <a:t>Ѵ = word missing</a:t>
            </a:r>
          </a:p>
          <a:p>
            <a:r>
              <a:rPr lang="en-US" dirty="0" smtClean="0"/>
              <a:t>? = sorry, I don’t          understand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67013" y="0"/>
            <a:ext cx="6376987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стихийности – к целенаправленному и планомерному формированию универсальных учебных действий</a:t>
            </a:r>
            <a:b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545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14282" y="2500306"/>
            <a:ext cx="87487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основе успешности и самостоятельности учения лежат общие учебные действия, имеющие приоритетное значение над узко предметными знаниями 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умениями.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Учитель английского языка для младшего школьника – образец общения на английском языке и помощник в успешном овладении англоязычной речью.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ChangeArrowheads="1"/>
          </p:cNvSpPr>
          <p:nvPr/>
        </p:nvSpPr>
        <p:spPr bwMode="gray">
          <a:xfrm>
            <a:off x="142875" y="152400"/>
            <a:ext cx="8821738" cy="1189038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Некоторые примеры учебной</a:t>
            </a:r>
          </a:p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деятельности</a:t>
            </a:r>
            <a:r>
              <a:rPr 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9144000" cy="51212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Игры и эксперименты (со звуками и буквами, словами, грамматическими структурами, текстами )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учебными моделями (слова, устные высказывания, тексты)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Наблюдения, обсуждения, описание и анализ (слова и конструкции, тексты; особенности их построения и употребления; порядок действий) 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Группировка, упорядочивание, маркировка, классификация, сравнение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Преобразование и создание (списки слов, «словарные паутины», памятки, плакаты и т.д.)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ChangeArrowheads="1"/>
          </p:cNvSpPr>
          <p:nvPr/>
        </p:nvSpPr>
        <p:spPr bwMode="gray">
          <a:xfrm>
            <a:off x="142875" y="152400"/>
            <a:ext cx="8821738" cy="1189038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Некоторые примеры учебной</a:t>
            </a:r>
          </a:p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деятельности</a:t>
            </a:r>
            <a:r>
              <a:rPr lang="ru-RU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9144000" cy="51212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необходимости изучения данной темы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последовательности действий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Прогнозирование, предвосхищение результата учебной деятельности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необходимых дополнений и изменений в план и способ действий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Обсуждение темы в режиме диа-, полилога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Монолог по заданной теме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Постановка вопросов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плана текста, монологического высказывания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Разработчики концепции развития УУД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57200" y="1524000"/>
            <a:ext cx="5791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Концепция развития 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УУД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разработана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основе системно-</a:t>
            </a:r>
          </a:p>
          <a:p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деятельностного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подхода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(Л.С.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Выготский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А.Н. Леонтьев,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П.Я. Гальперин, Д.Б.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Эльконин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В.В. Давыдов, А.Г.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Асмолов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группой авторов: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А.Г.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Асмоловым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Г.В.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Бурменской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И.А. Володарской,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О.А.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Карабановой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Н.Г.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Салминой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С.В. Молчановым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 руководством А.Г. </a:t>
            </a:r>
            <a:r>
              <a:rPr lang="ru-RU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Асмолова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4038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ChangeArrowheads="1"/>
          </p:cNvSpPr>
          <p:nvPr/>
        </p:nvSpPr>
        <p:spPr bwMode="gray">
          <a:xfrm>
            <a:off x="142875" y="0"/>
            <a:ext cx="8821738" cy="1189038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Некоторые примеры учебной</a:t>
            </a:r>
          </a:p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деятельности</a:t>
            </a:r>
            <a:r>
              <a:rPr lang="ru-RU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9144000" cy="52212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наглядных моделей, схем предложений, планов высказываний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Описание и оценка грамматических, лексических и фонетических свойств, взаимного положения слов, закономерностей и т.д.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Конструирование и создание моделей, таблиц, схем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Ежедневное чтение (вслух и «про себя») и письмо (списывание, письмо под диктовку)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Ведение дневников, творческие работы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Декодирование, считывание информации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</a:pP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Конструирование типовой задачи 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Ознакомление</a:t>
            </a:r>
          </a:p>
          <a:p>
            <a:pPr marL="514350" indent="-514350">
              <a:buFontTx/>
              <a:buAutoNum type="arabicPeriod"/>
            </a:pPr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Понимание</a:t>
            </a:r>
          </a:p>
          <a:p>
            <a:pPr marL="514350" indent="-514350">
              <a:buFontTx/>
              <a:buAutoNum type="arabicPeriod"/>
            </a:pPr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</a:t>
            </a:r>
          </a:p>
          <a:p>
            <a:pPr marL="514350" indent="-514350">
              <a:buFontTx/>
              <a:buAutoNum type="arabicPeriod"/>
            </a:pPr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Анализ, синтез </a:t>
            </a:r>
          </a:p>
          <a:p>
            <a:pPr marL="514350" indent="-514350">
              <a:buFontTx/>
              <a:buAutoNum type="arabicPeriod"/>
            </a:pPr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Оценка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Пример конструирования задачи (работа с текстом)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311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Понимание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Предположите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как могли бы развиваться события дальше, что могло еще находиться,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произойти…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4287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знако</a:t>
            </a: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мление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Прочитайте текст и скажите,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что?...где?...когда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?...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07181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 Применение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Сделайте эскиз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рисунка/схемы, заполните таблицу…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Раскройте особенности… Разделите текст на смысловые части. Объясните свое мнение.  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Синтез 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Изложите в форме… свое мнение /понимание… Докажите, что ...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435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Оценка 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Оцените значимость …для… Почему события развивались так … ?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28625" y="3643314"/>
            <a:ext cx="871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Типовые учебные ситуации  для </a:t>
            </a: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формирования УУД</a:t>
            </a:r>
            <a:endParaRPr lang="ru-RU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357694"/>
          <a:ext cx="7929563" cy="1782763"/>
        </p:xfrm>
        <a:graphic>
          <a:graphicData uri="http://schemas.openxmlformats.org/drawingml/2006/table">
            <a:tbl>
              <a:tblPr/>
              <a:tblGrid>
                <a:gridCol w="1982788"/>
                <a:gridCol w="1982787"/>
                <a:gridCol w="1981200"/>
                <a:gridCol w="1982788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Краткое описание  задания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Какие УУД развиваются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Возможность использования ИКТ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25620" name="Рисунок 4" descr="f3dd76bbdff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1480"/>
            <a:ext cx="27955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642918"/>
            <a:ext cx="621507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Создайте набор типовых учебных ситуаций для 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формирования УУД.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Разместите ваш материал в таблице </a:t>
            </a:r>
            <a:endParaRPr lang="ru-RU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334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143116"/>
            <a:ext cx="4857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Творческих успехов в создании авторских программ развития УУД!</a:t>
            </a:r>
            <a:r>
              <a:rPr lang="ru-RU" sz="3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5" name="Рисунок 4" descr="PICT0008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142844" y="1785926"/>
            <a:ext cx="4365657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30559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357563" y="214313"/>
            <a:ext cx="4681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www.standart.edu.ru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http://fgos.isiorao.ru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88582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hlinkClick r:id="rId6"/>
              </a:rPr>
              <a:t>http://eng.1september.ru/view_article.php?ID=200901909</a:t>
            </a:r>
            <a:endParaRPr lang="ru-RU" sz="2800" u="sng" dirty="0" smtClean="0"/>
          </a:p>
          <a:p>
            <a:r>
              <a:rPr lang="ru-RU" sz="28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http://www.uchportal.ru/publ/12-1-0-242</a:t>
            </a:r>
            <a:endParaRPr lang="ru-RU" sz="28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http://teach-learn.narod.ru/howlearn.htm</a:t>
            </a:r>
            <a:endParaRPr lang="ru-RU" sz="28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http://revolution.allbest.ru/pedagogics/00187627_0.html</a:t>
            </a:r>
            <a:endParaRPr lang="ru-RU" sz="28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hlinkClick r:id="rId10"/>
              </a:rPr>
              <a:t>http://usndr.com/ru/mail_link_tracker?hash=3NegUTDobl3O31FB815axvGyHmAsIdxsdlTWTwBkFJ1U</a:t>
            </a:r>
            <a:endParaRPr lang="ru-RU" sz="2800" dirty="0" smtClean="0"/>
          </a:p>
          <a:p>
            <a:r>
              <a:rPr lang="ru-RU" sz="2800" u="sng" dirty="0" smtClean="0">
                <a:hlinkClick r:id="rId11"/>
              </a:rPr>
              <a:t>http://ciot-anapa.ru/teachers/4-innovation/72-razv-univers-uch-dejstv.html</a:t>
            </a:r>
            <a:endParaRPr lang="ru-RU" sz="2800" u="sng" dirty="0" smtClean="0"/>
          </a:p>
          <a:p>
            <a:r>
              <a:rPr lang="ru-RU" sz="2800" u="sng" dirty="0" smtClean="0">
                <a:hlinkClick r:id="rId12"/>
              </a:rPr>
              <a:t>http://lchool.narod.ru/UD.htm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14282" y="285728"/>
            <a:ext cx="8458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</a:t>
            </a:r>
            <a:r>
              <a:rPr lang="ru-RU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личности</a:t>
            </a: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 в системе образования обеспечивается, прежде </a:t>
            </a: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всего, </a:t>
            </a: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через </a:t>
            </a:r>
            <a:r>
              <a:rPr lang="ru-RU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</a:t>
            </a: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универсальных </a:t>
            </a:r>
            <a:endParaRPr lang="ru-RU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учебных </a:t>
            </a:r>
          </a:p>
          <a:p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действий</a:t>
            </a: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которые </a:t>
            </a:r>
            <a:endParaRPr lang="ru-RU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выступают </a:t>
            </a: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инвариантной основой образовательного и воспитательного процесса</a:t>
            </a:r>
          </a:p>
        </p:txBody>
      </p:sp>
      <p:pic>
        <p:nvPicPr>
          <p:cNvPr id="3" name="Рисунок 2" descr="1169095853_babywithcomputer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785926"/>
            <a:ext cx="311729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293688"/>
            <a:ext cx="6981825" cy="58261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Универсальные учебные действия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143000"/>
            <a:ext cx="8229600" cy="46180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умение учиться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т.е. способность субъекта к </a:t>
            </a:r>
            <a:r>
              <a:rPr 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саморазвитию и самосовершенствованию 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путем сознательного и активного присвоения нового социального опыта; </a:t>
            </a:r>
          </a:p>
          <a:p>
            <a:pPr eaLnBrk="1" hangingPunct="1"/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совокупность способов действия учащегося, обеспечивающих его  способность к </a:t>
            </a:r>
            <a:r>
              <a:rPr 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самостоятельному усвоению новых знаний и умений, </a:t>
            </a:r>
            <a:r>
              <a:rPr 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включая организацию этого процесса.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545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Универсальные учебные действия</a:t>
            </a:r>
            <a:endParaRPr lang="ru-RU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–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обобщенные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способы действий, открывающие возможность широкой ориентации учащихся, – как в различных предметных областях, так и в строении самой учебной деятельности, включая осознание учащимися ее целей, ценностно-смысловых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операциональных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характеристик. Таким образом, достижение «умения учиться» предполагает  полноценное освоение всех компонентов учебной деятельности, которые включают: 1) учебные мотивы, 2) учебную цель, 3) учебную задачу, 4) учебные действия и операции (ориентировка, преобразование материала, контроль и оценка).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Метапредметные учебные действия</a:t>
            </a:r>
            <a:endParaRPr lang="ru-RU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метапредметными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(т. е.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надпредметными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 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метапознавательными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действиями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понимаются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умственные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действия учащихся, направленные на анализ и управление своей познавательной деятельностью, - будь то определение стратегии решения математической задачи, запоминание фактического материала по истории или планирование совместного (с другими учащимися) лабораторного эксперимента по физике или химии, пересказ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прочитанного или прослушанного текса на английском языке.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Verdana" pitchFamily="34" charset="0"/>
                <a:cs typeface="Arial" pitchFamily="34" charset="0"/>
              </a:rPr>
              <a:t>Метапредметные способы деятельности применимы как в рамках образовательного процесса, так и при решении проблем в реальных жизненных ситуациях.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2860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10588" cy="882650"/>
          </a:xfrm>
        </p:spPr>
        <p:txBody>
          <a:bodyPr/>
          <a:lstStyle/>
          <a:p>
            <a:pPr eaLnBrk="1" hangingPunct="1"/>
            <a:r>
              <a:rPr lang="ru-RU" sz="25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Функции универсальных учебных действий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85800"/>
            <a:ext cx="89154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возможностей учащегося </a:t>
            </a:r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самостоятельно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осуществлять деятельность учения, ставить учебные цели, искать и использовать необходимые средства и способы достижения, контролировать и оценивать процесс и результаты деятельности;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развития личности и ее</a:t>
            </a:r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самореализации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основе готовности к непрерывному образованию в поликультурном обществе, высокой  социальной и профессиональной мобильности;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успешного усвоения знаний, умений и навыков, формирование картины мира и  компетентностей в любой предметной области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304800"/>
            <a:ext cx="7772400" cy="16002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ВИДЫ  универсальных учебных действий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282" y="2071678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>
              <a:buFont typeface="Calibri" pitchFamily="34" charset="0"/>
              <a:buAutoNum type="arabicPeriod"/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</a:t>
            </a:r>
          </a:p>
          <a:p>
            <a:pPr marL="914400" indent="-914400">
              <a:buFont typeface="Calibri" pitchFamily="34" charset="0"/>
              <a:buAutoNum type="arabicPeriod"/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</a:t>
            </a:r>
          </a:p>
          <a:p>
            <a:pPr marL="914400" indent="-914400">
              <a:buFont typeface="Calibri" pitchFamily="34" charset="0"/>
              <a:buAutoNum type="arabicPeriod"/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</a:t>
            </a:r>
          </a:p>
          <a:p>
            <a:pPr marL="914400" indent="-914400">
              <a:buFont typeface="Calibri" pitchFamily="34" charset="0"/>
              <a:buAutoNum type="arabicPeriod"/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545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1755</Words>
  <Application>Microsoft Office PowerPoint</Application>
  <PresentationFormat>Экран (4:3)</PresentationFormat>
  <Paragraphs>256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УНИВЕРСАЛЬНЫЕ УЧЕБНЫЕ ДЕЙСТВИЯ на уроках английского языка в начальной школе  </vt:lpstr>
      <vt:lpstr>Слайд 2</vt:lpstr>
      <vt:lpstr>Разработчики концепции развития УУД</vt:lpstr>
      <vt:lpstr>Слайд 4</vt:lpstr>
      <vt:lpstr>Универсальные учебные действия</vt:lpstr>
      <vt:lpstr>Универсальные учебные действия</vt:lpstr>
      <vt:lpstr>Метапредметные учебные действия</vt:lpstr>
      <vt:lpstr>Функции универсальных учебных действий </vt:lpstr>
      <vt:lpstr> ВИДЫ  универсальных учебных действий</vt:lpstr>
      <vt:lpstr>Личностные УУД =</vt:lpstr>
      <vt:lpstr>Личностные УУД =</vt:lpstr>
      <vt:lpstr>Личностные УУД =</vt:lpstr>
      <vt:lpstr>Регулятивные УУД =  </vt:lpstr>
      <vt:lpstr>Регулятивные УУД =  </vt:lpstr>
      <vt:lpstr>Регулятивные УУД =</vt:lpstr>
      <vt:lpstr>Регулятивные УУД =</vt:lpstr>
      <vt:lpstr>Регулятивные УУД =</vt:lpstr>
      <vt:lpstr>Познавательные УУД =</vt:lpstr>
      <vt:lpstr>Познавательные УУД =</vt:lpstr>
      <vt:lpstr>Познавательные УУД =</vt:lpstr>
      <vt:lpstr>Знаково-символические действия- моделирование</vt:lpstr>
      <vt:lpstr>Коммуникативные УУД =</vt:lpstr>
      <vt:lpstr>Коммуникативные УУД =</vt:lpstr>
      <vt:lpstr>Коммуникативные УУД =</vt:lpstr>
      <vt:lpstr>Слайд 25</vt:lpstr>
      <vt:lpstr>Слайд 26</vt:lpstr>
      <vt:lpstr>    От стихийности – к целенаправленному и планомерному формированию универсальных учебных действий </vt:lpstr>
      <vt:lpstr>Слайд 28</vt:lpstr>
      <vt:lpstr>Слайд 29</vt:lpstr>
      <vt:lpstr>Слайд 30</vt:lpstr>
      <vt:lpstr>Конструирование типовой задачи  </vt:lpstr>
      <vt:lpstr>Пример конструирования задачи (работа с текстом)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УНИВЕРСАЛЬНЫХ УЧЕБНЫХ ДЕЙСТВИЙ</dc:title>
  <dc:creator>1</dc:creator>
  <cp:lastModifiedBy>1</cp:lastModifiedBy>
  <cp:revision>103</cp:revision>
  <dcterms:created xsi:type="dcterms:W3CDTF">2011-09-16T07:36:11Z</dcterms:created>
  <dcterms:modified xsi:type="dcterms:W3CDTF">2011-09-18T05:46:26Z</dcterms:modified>
</cp:coreProperties>
</file>