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77" r:id="rId3"/>
    <p:sldId id="259" r:id="rId4"/>
    <p:sldId id="258" r:id="rId5"/>
    <p:sldId id="278" r:id="rId6"/>
    <p:sldId id="260" r:id="rId7"/>
    <p:sldId id="268" r:id="rId8"/>
    <p:sldId id="276" r:id="rId9"/>
    <p:sldId id="269" r:id="rId10"/>
    <p:sldId id="280" r:id="rId11"/>
    <p:sldId id="281" r:id="rId12"/>
    <p:sldId id="265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0000"/>
    <a:srgbClr val="00006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ABFA7-961C-49CE-9778-91557A438D22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767C7-160F-4D2E-A3C4-F17FD2C79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653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 advTm="5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5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5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5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 advTm="5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5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5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5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 advTm="5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5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 advTm="5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 advTm="5000">
    <p:circl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7158" y="1990428"/>
            <a:ext cx="8501122" cy="486757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674646" cy="150017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Дружина юных пожарных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838200" y="1500174"/>
            <a:ext cx="7791896" cy="57150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                    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«Огонь в сердцах</a:t>
            </a:r>
            <a:r>
              <a:rPr lang="ru-RU" sz="3600" b="1" dirty="0" smtClean="0">
                <a:solidFill>
                  <a:srgbClr val="FF0000"/>
                </a:solidFill>
              </a:rPr>
              <a:t>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214290"/>
            <a:ext cx="7215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МБОУ «Курасовская средняя общеобразовательная школа»</a:t>
            </a:r>
            <a:endParaRPr lang="ru-RU" sz="2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5100" y="2484141"/>
            <a:ext cx="3657600" cy="3465138"/>
          </a:xfrm>
        </p:spPr>
      </p:pic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6850" y="2484436"/>
            <a:ext cx="3657600" cy="3464843"/>
          </a:xfrm>
        </p:spPr>
      </p:pic>
      <p:sp>
        <p:nvSpPr>
          <p:cNvPr id="12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rgbClr val="000066"/>
                </a:solidFill>
                <a:latin typeface="Arial Black" pitchFamily="34" charset="0"/>
                <a:ea typeface="+mj-ea"/>
                <a:cs typeface="+mj-cs"/>
              </a:rPr>
              <a:t>Конкурс рисунков по пожарной безопасности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35100" y="260648"/>
            <a:ext cx="749808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defRPr/>
            </a:pPr>
            <a:r>
              <a:rPr lang="ru-RU" sz="2800" smtClean="0">
                <a:solidFill>
                  <a:srgbClr val="000066"/>
                </a:solidFill>
                <a:latin typeface="Arial Black" pitchFamily="34" charset="0"/>
                <a:ea typeface="+mj-ea"/>
                <a:cs typeface="+mj-cs"/>
              </a:rPr>
              <a:t>Конкурс рисунков по пожарной безопасности</a:t>
            </a:r>
            <a:endParaRPr lang="ru-RU" sz="2800" dirty="0">
              <a:solidFill>
                <a:srgbClr val="000066"/>
              </a:solidFill>
              <a:latin typeface="Arial Black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2563370"/>
      </p:ext>
    </p:extLst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4375" y="1628800"/>
            <a:ext cx="6400800" cy="4968552"/>
          </a:xfrm>
        </p:spPr>
      </p:pic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defRPr/>
            </a:pPr>
            <a:r>
              <a:rPr lang="ru-RU" sz="2800" smtClean="0">
                <a:solidFill>
                  <a:srgbClr val="000066"/>
                </a:solidFill>
                <a:latin typeface="Arial Black" pitchFamily="34" charset="0"/>
                <a:ea typeface="+mj-ea"/>
                <a:cs typeface="+mj-cs"/>
              </a:rPr>
              <a:t>Конкурс рисунков по пожарной безопасности</a:t>
            </a:r>
            <a:endParaRPr lang="ru-RU" sz="2800" dirty="0">
              <a:solidFill>
                <a:srgbClr val="000066"/>
              </a:solidFill>
              <a:latin typeface="Arial Black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1083951"/>
      </p:ext>
    </p:extLst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57158" y="285728"/>
            <a:ext cx="8141022" cy="1357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В школе оформлены уголки по пожарной безопасности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4872" y="1844824"/>
            <a:ext cx="3498056" cy="4343251"/>
          </a:xfrm>
        </p:spPr>
      </p:pic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6622" y="1844824"/>
            <a:ext cx="3498056" cy="4343251"/>
          </a:xfrm>
        </p:spPr>
      </p:pic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259632" y="116632"/>
            <a:ext cx="7632848" cy="1146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dirty="0" smtClean="0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Учащиеся школы изучают правила пожарной безопасности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48"/>
          <a:stretch>
            <a:fillRect/>
          </a:stretch>
        </p:blipFill>
        <p:spPr>
          <a:xfrm>
            <a:off x="1714480" y="3857628"/>
            <a:ext cx="6572296" cy="2786082"/>
          </a:xfrm>
        </p:spPr>
      </p:pic>
      <p:pic>
        <p:nvPicPr>
          <p:cNvPr id="4" name="Объект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14480" y="1142984"/>
            <a:ext cx="6487869" cy="2643206"/>
          </a:xfrm>
          <a:prstGeom prst="rect">
            <a:avLst/>
          </a:prstGeom>
        </p:spPr>
      </p:pic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496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МБОУ «Курасовская СОШ»</a:t>
            </a:r>
            <a:endParaRPr lang="ru-RU" sz="3200" i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3714752"/>
            <a:ext cx="871543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3300"/>
                </a:solidFill>
                <a:latin typeface="Bookman Old Style" pitchFamily="18" charset="0"/>
              </a:rPr>
              <a:t>   </a:t>
            </a:r>
            <a:r>
              <a:rPr lang="ru-RU" sz="4800" b="1" dirty="0" smtClean="0">
                <a:solidFill>
                  <a:srgbClr val="FF3300"/>
                </a:solidFill>
                <a:latin typeface="Bookman Old Style" pitchFamily="18" charset="0"/>
              </a:rPr>
              <a:t>«ОГОНЬ В СЕРДЦАХ</a:t>
            </a:r>
            <a:r>
              <a:rPr lang="ru-RU" sz="4400" b="1" dirty="0" smtClean="0">
                <a:solidFill>
                  <a:srgbClr val="FF3300"/>
                </a:solidFill>
                <a:latin typeface="Arial Black" pitchFamily="34" charset="0"/>
              </a:rPr>
              <a:t>»</a:t>
            </a:r>
            <a:endParaRPr lang="ru-RU" sz="4400" b="1" dirty="0">
              <a:solidFill>
                <a:srgbClr val="FF33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57166"/>
            <a:ext cx="8215370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3300"/>
                </a:solidFill>
                <a:latin typeface="Arial Black" pitchFamily="34" charset="0"/>
              </a:rPr>
              <a:t>Д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ружина </a:t>
            </a:r>
          </a:p>
          <a:p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         </a:t>
            </a:r>
            <a:r>
              <a:rPr lang="ru-RU" sz="4800" dirty="0" smtClean="0">
                <a:solidFill>
                  <a:srgbClr val="FF3300"/>
                </a:solidFill>
                <a:latin typeface="Arial Black" pitchFamily="34" charset="0"/>
              </a:rPr>
              <a:t>Ю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ных </a:t>
            </a:r>
            <a:endParaRPr lang="ru-RU" sz="4400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                  </a:t>
            </a:r>
            <a:r>
              <a:rPr lang="ru-RU" sz="4800" dirty="0" smtClean="0">
                <a:solidFill>
                  <a:srgbClr val="FF3300"/>
                </a:solidFill>
                <a:latin typeface="Arial Black" pitchFamily="34" charset="0"/>
              </a:rPr>
              <a:t>П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ожарных</a:t>
            </a:r>
            <a:endParaRPr lang="ru-RU" sz="48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57950" y="4857760"/>
            <a:ext cx="2643174" cy="16004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ДЮП: 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Устинов Сергей Николаевич, преподаватель – организатор ОБЖ</a:t>
            </a:r>
          </a:p>
          <a:p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43932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dirty="0" smtClean="0">
                <a:latin typeface="Arial Black" pitchFamily="34" charset="0"/>
              </a:rPr>
              <a:t>ДЕВИЗ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«</a:t>
            </a:r>
            <a:r>
              <a:rPr lang="ru-RU" sz="3600" b="1" i="1" dirty="0" smtClean="0">
                <a:solidFill>
                  <a:srgbClr val="C00000"/>
                </a:solidFill>
                <a:latin typeface="Arial Black" pitchFamily="34" charset="0"/>
              </a:rPr>
              <a:t>Пусть  огонь в сердцах пылает, </a:t>
            </a:r>
            <a:br>
              <a:rPr lang="ru-RU" sz="3600" b="1" i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b="1" i="1" dirty="0" smtClean="0">
                <a:solidFill>
                  <a:srgbClr val="C00000"/>
                </a:solidFill>
                <a:latin typeface="Arial Black" pitchFamily="34" charset="0"/>
              </a:rPr>
              <a:t>а пожаров не бывает!»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4100" name="Picture 4" descr="http://www.playcast.ru/uploads/2016/02/25/175087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285860"/>
            <a:ext cx="5667375" cy="606742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428860" y="1428736"/>
            <a:ext cx="4643470" cy="4500594"/>
          </a:xfrm>
          <a:prstGeom prst="ellipse">
            <a:avLst/>
          </a:prstGeom>
          <a:solidFill>
            <a:srgbClr val="00B0F0"/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7498080" cy="16430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dirty="0" smtClean="0">
                <a:latin typeface="Arial Black" pitchFamily="34" charset="0"/>
              </a:rPr>
              <a:t>  </a:t>
            </a:r>
            <a:r>
              <a:rPr lang="ru-RU" sz="6700" i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Эмблема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i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u="sng" dirty="0" smtClean="0">
                <a:latin typeface="Arial Black" pitchFamily="34" charset="0"/>
              </a:rPr>
              <a:t/>
            </a:r>
            <a:br>
              <a:rPr lang="ru-RU" u="sng" dirty="0" smtClean="0">
                <a:latin typeface="Arial Black" pitchFamily="34" charset="0"/>
              </a:rPr>
            </a:br>
            <a:r>
              <a:rPr lang="ru-RU" u="sng" dirty="0" smtClean="0">
                <a:latin typeface="Arial Black" pitchFamily="34" charset="0"/>
              </a:rPr>
              <a:t>  </a:t>
            </a:r>
            <a:endParaRPr lang="ru-RU" u="sng" dirty="0">
              <a:latin typeface="Arial Black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16" y="2143116"/>
            <a:ext cx="3024469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639"/>
          <a:stretch>
            <a:fillRect/>
          </a:stretch>
        </p:blipFill>
        <p:spPr bwMode="auto">
          <a:xfrm>
            <a:off x="3571868" y="2357430"/>
            <a:ext cx="2357454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2928926" y="1857364"/>
            <a:ext cx="3857652" cy="3702052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1055658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/>
                <a:latin typeface="Arial Black"/>
              </a:rPr>
              <a:t>ДЮП "Огонь в сердцах"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/>
              <a:latin typeface="Arial Black"/>
            </a:endParaRPr>
          </a:p>
        </p:txBody>
      </p:sp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3286116" y="4857760"/>
            <a:ext cx="3000396" cy="679451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ru-RU" sz="3600" b="1" kern="10" spc="0" dirty="0" smtClean="0">
                <a:ln w="9525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0F243E"/>
                </a:solidFill>
                <a:effectLst/>
                <a:latin typeface="Times New Roman"/>
                <a:cs typeface="Times New Roman"/>
              </a:rPr>
              <a:t>МБОУ «Курасовская СОШ"</a:t>
            </a:r>
            <a:endParaRPr lang="ru-RU" sz="3600" b="1" kern="10" spc="0" dirty="0">
              <a:ln w="9525">
                <a:solidFill>
                  <a:srgbClr val="0F243E"/>
                </a:solidFill>
                <a:round/>
                <a:headEnd/>
                <a:tailEnd/>
              </a:ln>
              <a:solidFill>
                <a:srgbClr val="0F243E"/>
              </a:solidFill>
              <a:effectLst/>
              <a:latin typeface="Times New Roman"/>
              <a:cs typeface="Times New Roman"/>
            </a:endParaRPr>
          </a:p>
        </p:txBody>
      </p:sp>
      <p:pic>
        <p:nvPicPr>
          <p:cNvPr id="15373" name="Picture 13" descr="http://i.siteapi.org/6jUDpBhX3f96g_7wZ15BBa40z3c=/fit-in/1024x768/center/top/filters:quality(95)/dd8ce73625e92d6.ru.s.siteapi.org/img/5d37b87d5f0d4b1fb60a39edb5a31958b3188d3f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0"/>
            <a:ext cx="2330971" cy="32861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75" name="Picture 15" descr="http://prikolnye-kartinki.ru/img/picture/Jul/29/0f314e73ccb55e248325d082c9ca9f25/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9635" y="3624220"/>
            <a:ext cx="3286116" cy="328611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перфолента 5"/>
          <p:cNvSpPr/>
          <p:nvPr/>
        </p:nvSpPr>
        <p:spPr>
          <a:xfrm>
            <a:off x="1142976" y="142852"/>
            <a:ext cx="7072362" cy="4929222"/>
          </a:xfrm>
          <a:prstGeom prst="flowChartPunchedTape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-1964565" y="3750459"/>
            <a:ext cx="621508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3286116" y="1071546"/>
            <a:ext cx="2643206" cy="2500330"/>
          </a:xfrm>
          <a:prstGeom prst="ellipse">
            <a:avLst/>
          </a:prstGeom>
          <a:solidFill>
            <a:srgbClr val="00B0F0"/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6182" y="1500174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639"/>
          <a:stretch>
            <a:fillRect/>
          </a:stretch>
        </p:blipFill>
        <p:spPr bwMode="auto">
          <a:xfrm>
            <a:off x="4000496" y="1571612"/>
            <a:ext cx="1214446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WordArt 5"/>
          <p:cNvSpPr>
            <a:spLocks noChangeArrowheads="1" noChangeShapeType="1" noTextEdit="1"/>
          </p:cNvSpPr>
          <p:nvPr/>
        </p:nvSpPr>
        <p:spPr bwMode="auto">
          <a:xfrm>
            <a:off x="3714744" y="2928934"/>
            <a:ext cx="1857388" cy="42862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ru-RU" sz="3600" b="1" kern="10" spc="0" dirty="0" smtClean="0">
                <a:ln w="9525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0F243E"/>
                </a:solidFill>
                <a:effectLst/>
                <a:latin typeface="Times New Roman"/>
                <a:cs typeface="Times New Roman"/>
              </a:rPr>
              <a:t>М</a:t>
            </a:r>
            <a:r>
              <a:rPr lang="ru-RU" sz="3600" b="1" kern="10" spc="0" dirty="0" smtClean="0">
                <a:ln w="9525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/>
                <a:latin typeface="Times New Roman"/>
                <a:cs typeface="Times New Roman"/>
              </a:rPr>
              <a:t>БОУ «Курасовская СОШ</a:t>
            </a:r>
            <a:r>
              <a:rPr lang="ru-RU" sz="3600" b="1" kern="10" spc="0" dirty="0" smtClean="0">
                <a:ln w="9525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0F243E"/>
                </a:solidFill>
                <a:effectLst/>
                <a:latin typeface="Times New Roman"/>
                <a:cs typeface="Times New Roman"/>
              </a:rPr>
              <a:t>"</a:t>
            </a:r>
            <a:endParaRPr lang="ru-RU" sz="3600" b="1" kern="10" spc="0" dirty="0">
              <a:ln w="9525">
                <a:solidFill>
                  <a:srgbClr val="0F243E"/>
                </a:solidFill>
                <a:round/>
                <a:headEnd/>
                <a:tailEnd/>
              </a:ln>
              <a:solidFill>
                <a:srgbClr val="0F243E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28860" y="5143512"/>
            <a:ext cx="642942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ФЛАГ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 дружины юных пожарных </a:t>
            </a:r>
          </a:p>
          <a:p>
            <a:pPr algn="ctr"/>
            <a:r>
              <a:rPr lang="ru-RU" sz="2800" i="1" dirty="0" smtClean="0">
                <a:solidFill>
                  <a:srgbClr val="FF3300"/>
                </a:solidFill>
                <a:latin typeface="Arial Black" pitchFamily="34" charset="0"/>
              </a:rPr>
              <a:t>«Огонь в сердцах»</a:t>
            </a:r>
            <a:endParaRPr lang="ru-RU" sz="2800" i="1" dirty="0">
              <a:solidFill>
                <a:srgbClr val="FF3300"/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43042" y="3786190"/>
            <a:ext cx="2428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3300"/>
                </a:solidFill>
                <a:latin typeface="Arial Black" pitchFamily="34" charset="0"/>
              </a:rPr>
              <a:t>«Огонь</a:t>
            </a:r>
            <a:endParaRPr lang="ru-RU" sz="4400" dirty="0">
              <a:solidFill>
                <a:srgbClr val="FF3300"/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43372" y="3357562"/>
            <a:ext cx="4000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3300"/>
                </a:solidFill>
                <a:latin typeface="Arial Black" pitchFamily="34" charset="0"/>
              </a:rPr>
              <a:t>в  сердцах»</a:t>
            </a:r>
            <a:endParaRPr lang="ru-RU" sz="4400" dirty="0">
              <a:solidFill>
                <a:srgbClr val="FF33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3570" y="500042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FF00"/>
                </a:solidFill>
                <a:latin typeface="Arial Black" pitchFamily="34" charset="0"/>
              </a:rPr>
              <a:t>ДЮП</a:t>
            </a:r>
            <a:endParaRPr lang="ru-RU" sz="60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pavpos.ru/files/news/2015/12/11/news_11122015_617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18254">
            <a:off x="6251024" y="2283849"/>
            <a:ext cx="2670029" cy="22104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858180" cy="178595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условий   для организации  деятельности школьников по изучению  правил  пожарной  безопасности и привлечения  их к организации пропаганды пожаробезопасного поведения среди учащихся.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780928"/>
            <a:ext cx="7855270" cy="3786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500" dirty="0" smtClean="0">
                <a:solidFill>
                  <a:srgbClr val="002060"/>
                </a:solidFill>
                <a:latin typeface="Arial Black" pitchFamily="34" charset="0"/>
              </a:rPr>
              <a:t>Основные задачи:</a:t>
            </a: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правилам пожарной безопасности;</a:t>
            </a: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привитие навыков осознанного пожаробезопасного поведения;</a:t>
            </a: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улучшения правовой подготовки;</a:t>
            </a: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сознательного и ответственного отношения  к вопросам личной безопасности и безопасности окружающих.</a:t>
            </a:r>
          </a:p>
          <a:p>
            <a:endParaRPr lang="ru-RU" sz="18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71538" y="142852"/>
            <a:ext cx="7643866" cy="12144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Наша дружина юных пожарных </a:t>
            </a:r>
            <a:r>
              <a:rPr kumimoji="0" lang="ru-RU" sz="3600" b="0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«Огонь в сердцах»</a:t>
            </a:r>
            <a:endParaRPr kumimoji="0" lang="ru-RU" sz="3200" b="0" u="none" strike="noStrike" kern="1200" cap="none" spc="0" normalizeH="0" baseline="0" noProof="0" dirty="0">
              <a:ln>
                <a:noFill/>
              </a:ln>
              <a:solidFill>
                <a:srgbClr val="99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4375" y="1447800"/>
            <a:ext cx="6400800" cy="4800600"/>
          </a:xfrm>
        </p:spPr>
      </p:pic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571480"/>
            <a:ext cx="835824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400" dirty="0" smtClean="0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Дружина юных пожарных проводит лекцию в начальной школе по правилам пожарной безопасности</a:t>
            </a:r>
            <a:endParaRPr lang="ru-RU" sz="2800" dirty="0">
              <a:solidFill>
                <a:srgbClr val="00206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7664" y="1699318"/>
            <a:ext cx="7056784" cy="4898034"/>
          </a:xfrm>
        </p:spPr>
      </p:pic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7158" y="142852"/>
            <a:ext cx="8501122" cy="191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Дружина юных пожарных проводит </a:t>
            </a:r>
            <a:r>
              <a:rPr lang="ru-RU" sz="2800" noProof="0" dirty="0" smtClean="0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практическое занятие 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по пожарной безопасности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в начальных классах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696" y="2060848"/>
            <a:ext cx="6768751" cy="4608512"/>
          </a:xfrm>
        </p:spPr>
      </p:pic>
    </p:spTree>
  </p:cSld>
  <p:clrMapOvr>
    <a:masterClrMapping/>
  </p:clrMapOvr>
  <p:transition spd="med" advTm="5000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1014</TotalTime>
  <Words>194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Дружина юных пожарных</vt:lpstr>
      <vt:lpstr>Презентация PowerPoint</vt:lpstr>
      <vt:lpstr>  ДЕВИЗ «Пусть  огонь в сердцах пылает,  а пожаров не бывает!»   </vt:lpstr>
      <vt:lpstr>  Эмблема    </vt:lpstr>
      <vt:lpstr>Презентация PowerPoint</vt:lpstr>
      <vt:lpstr>Цель: создание условий   для организации  деятельности школьников по изучению  правил  пожарной  безопасности и привлечения  их к организации пропаганды пожаробезопасного поведения среди учащихся.</vt:lpstr>
      <vt:lpstr>Презентация PowerPoint</vt:lpstr>
      <vt:lpstr>Презентация PowerPoint</vt:lpstr>
      <vt:lpstr>Презентация PowerPoint</vt:lpstr>
      <vt:lpstr>Конкурс рисунков по пожарной безопасности</vt:lpstr>
      <vt:lpstr>Конкурс рисунков по пожарной безопасности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89</cp:revision>
  <dcterms:modified xsi:type="dcterms:W3CDTF">2022-06-23T13:09:54Z</dcterms:modified>
</cp:coreProperties>
</file>